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Google Sans"/>
      <p:regular r:id="rId12"/>
      <p:bold r:id="rId13"/>
      <p:italic r:id="rId14"/>
      <p:boldItalic r:id="rId15"/>
    </p:embeddedFont>
    <p:embeddedFont>
      <p:font typeface="Nunito Black"/>
      <p:bold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orient="horz" pos="300">
          <p15:clr>
            <a:srgbClr val="747775"/>
          </p15:clr>
        </p15:guide>
        <p15:guide id="4" pos="288">
          <p15:clr>
            <a:srgbClr val="747775"/>
          </p15:clr>
        </p15:guide>
        <p15:guide id="5" pos="5472">
          <p15:clr>
            <a:srgbClr val="747775"/>
          </p15:clr>
        </p15:guide>
        <p15:guide id="6" orient="horz" pos="2767">
          <p15:clr>
            <a:srgbClr val="747775"/>
          </p15:clr>
        </p15:guide>
        <p15:guide id="7" pos="263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300" orient="horz"/>
        <p:guide pos="288"/>
        <p:guide pos="5472"/>
        <p:guide pos="2767" orient="horz"/>
        <p:guide pos="263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GoogleSans-bold.fntdata"/><Relationship Id="rId12" Type="http://schemas.openxmlformats.org/officeDocument/2006/relationships/font" Target="fonts/GoogleSans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GoogleSans-boldItalic.fntdata"/><Relationship Id="rId14" Type="http://schemas.openxmlformats.org/officeDocument/2006/relationships/font" Target="fonts/GoogleSans-italic.fntdata"/><Relationship Id="rId17" Type="http://schemas.openxmlformats.org/officeDocument/2006/relationships/font" Target="fonts/NunitoBlack-boldItalic.fntdata"/><Relationship Id="rId16" Type="http://schemas.openxmlformats.org/officeDocument/2006/relationships/font" Target="fonts/NunitoBlack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8f12c519d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8f12c519d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8f12c519d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8f12c519d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cf00a4e3b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cf00a4e3b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dfbbeb1d32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dfbbeb1d3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dfbbeb1d32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dfbbeb1d32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cffda09b15_5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cffda09b15_5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7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314752" y="3313833"/>
            <a:ext cx="2106000" cy="149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3" name="Google Shape;53;p13"/>
          <p:cNvSpPr txBox="1"/>
          <p:nvPr/>
        </p:nvSpPr>
        <p:spPr>
          <a:xfrm>
            <a:off x="417750" y="476075"/>
            <a:ext cx="3327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en-GB" sz="3000">
                <a:solidFill>
                  <a:schemeClr val="accent5"/>
                </a:solidFill>
                <a:latin typeface="Google Sans"/>
                <a:ea typeface="Google Sans"/>
                <a:cs typeface="Google Sans"/>
                <a:sym typeface="Google Sans"/>
              </a:rPr>
              <a:t>Video </a:t>
            </a:r>
            <a:endParaRPr sz="3000">
              <a:solidFill>
                <a:schemeClr val="accent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476900" y="1325350"/>
            <a:ext cx="29727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To insert a video on this slide, </a:t>
            </a:r>
            <a:b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</a:b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select </a:t>
            </a:r>
            <a:r>
              <a:rPr lang="en-GB" sz="1200" u="sng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Insert</a:t>
            </a: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, then </a:t>
            </a:r>
            <a:r>
              <a:rPr lang="en-GB" sz="1200" u="sng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Video</a:t>
            </a: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2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5" name="Google Shape;55;p13"/>
          <p:cNvPicPr preferRelativeResize="0"/>
          <p:nvPr/>
        </p:nvPicPr>
        <p:blipFill rotWithShape="1">
          <a:blip r:embed="rId2">
            <a:alphaModFix/>
          </a:blip>
          <a:srcRect b="9763" l="0" r="0" t="0"/>
          <a:stretch/>
        </p:blipFill>
        <p:spPr>
          <a:xfrm>
            <a:off x="476900" y="1932350"/>
            <a:ext cx="2062775" cy="1582226"/>
          </a:xfrm>
          <a:prstGeom prst="rect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56" name="Google Shape;56;p13"/>
          <p:cNvSpPr/>
          <p:nvPr/>
        </p:nvSpPr>
        <p:spPr>
          <a:xfrm>
            <a:off x="1032750" y="2658050"/>
            <a:ext cx="1421700" cy="1374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1032750" y="1961425"/>
            <a:ext cx="237000" cy="96900"/>
          </a:xfrm>
          <a:prstGeom prst="rect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/>
        </p:nvSpPr>
        <p:spPr>
          <a:xfrm>
            <a:off x="3071500" y="1325350"/>
            <a:ext cx="27642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From here, choose to upload your video from YouTube or Google Drive. </a:t>
            </a:r>
            <a:endParaRPr sz="12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5966925" y="1325350"/>
            <a:ext cx="26361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Please check your video fills the entire screen for maximum impact.</a:t>
            </a:r>
            <a:endParaRPr sz="12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60" name="Google Shape;60;p13"/>
          <p:cNvGrpSpPr/>
          <p:nvPr/>
        </p:nvGrpSpPr>
        <p:grpSpPr>
          <a:xfrm>
            <a:off x="3071500" y="1932350"/>
            <a:ext cx="2048577" cy="2351100"/>
            <a:chOff x="2934075" y="1932350"/>
            <a:chExt cx="2048577" cy="2351100"/>
          </a:xfrm>
        </p:grpSpPr>
        <p:grpSp>
          <p:nvGrpSpPr>
            <p:cNvPr id="61" name="Google Shape;61;p13"/>
            <p:cNvGrpSpPr/>
            <p:nvPr/>
          </p:nvGrpSpPr>
          <p:grpSpPr>
            <a:xfrm>
              <a:off x="2934075" y="1932350"/>
              <a:ext cx="2048577" cy="2351099"/>
              <a:chOff x="4270350" y="1847050"/>
              <a:chExt cx="2048577" cy="2351099"/>
            </a:xfrm>
          </p:grpSpPr>
          <p:pic>
            <p:nvPicPr>
              <p:cNvPr id="62" name="Google Shape;62;p13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46629" t="0"/>
              <a:stretch/>
            </p:blipFill>
            <p:spPr>
              <a:xfrm>
                <a:off x="4270350" y="1847050"/>
                <a:ext cx="2048577" cy="2351099"/>
              </a:xfrm>
              <a:prstGeom prst="rect">
                <a:avLst/>
              </a:prstGeom>
              <a:noFill/>
              <a:ln cap="flat" cmpd="sng" w="9525">
                <a:solidFill>
                  <a:schemeClr val="lt2"/>
                </a:solidFill>
                <a:prstDash val="solid"/>
                <a:round/>
                <a:headEnd len="sm" w="sm" type="none"/>
                <a:tailEnd len="sm" w="sm" type="none"/>
              </a:ln>
            </p:spPr>
          </p:pic>
          <p:sp>
            <p:nvSpPr>
              <p:cNvPr id="63" name="Google Shape;63;p13"/>
              <p:cNvSpPr/>
              <p:nvPr/>
            </p:nvSpPr>
            <p:spPr>
              <a:xfrm>
                <a:off x="5072650" y="2596450"/>
                <a:ext cx="1227300" cy="13317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4" name="Google Shape;64;p13"/>
            <p:cNvSpPr/>
            <p:nvPr/>
          </p:nvSpPr>
          <p:spPr>
            <a:xfrm>
              <a:off x="2934075" y="2180175"/>
              <a:ext cx="825900" cy="218100"/>
            </a:xfrm>
            <a:prstGeom prst="rect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65" name="Google Shape;65;p13"/>
            <p:cNvPicPr preferRelativeResize="0"/>
            <p:nvPr/>
          </p:nvPicPr>
          <p:blipFill rotWithShape="1">
            <a:blip r:embed="rId4">
              <a:alphaModFix/>
            </a:blip>
            <a:srcRect b="0" l="20823" r="0" t="0"/>
            <a:stretch/>
          </p:blipFill>
          <p:spPr>
            <a:xfrm>
              <a:off x="2934075" y="3996575"/>
              <a:ext cx="2048576" cy="2868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6" name="Google Shape;66;p13"/>
          <p:cNvPicPr preferRelativeResize="0"/>
          <p:nvPr/>
        </p:nvPicPr>
        <p:blipFill rotWithShape="1">
          <a:blip r:embed="rId5">
            <a:alphaModFix/>
          </a:blip>
          <a:srcRect b="16946" l="19762" r="24443" t="27049"/>
          <a:stretch/>
        </p:blipFill>
        <p:spPr>
          <a:xfrm>
            <a:off x="5945800" y="1929350"/>
            <a:ext cx="2698204" cy="1523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1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8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qQgOxSdLjF0BGlpPTXuMRS_lEZM2gVBr/view" TargetMode="External"/><Relationship Id="rId4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jamanetwork.com/journals/jamanetworkopen/article-abstract/2748054" TargetMode="External"/><Relationship Id="rId4" Type="http://schemas.openxmlformats.org/officeDocument/2006/relationships/hyperlink" Target="https://jamanetwork.com/journals/jamanetworkopen/article-abstract/2766836" TargetMode="External"/><Relationship Id="rId5" Type="http://schemas.openxmlformats.org/officeDocument/2006/relationships/hyperlink" Target="https://www.england.nhs.uk/wp-content/uploads/2022/03/spoken-communication-and-patient-safety-in-the-nhs-full-report.pdf" TargetMode="External"/><Relationship Id="rId6" Type="http://schemas.openxmlformats.org/officeDocument/2006/relationships/hyperlink" Target="https://www.ncbi.nlm.nih.gov/pmc/articles/PMC4419897/" TargetMode="External"/><Relationship Id="rId7" Type="http://schemas.openxmlformats.org/officeDocument/2006/relationships/hyperlink" Target="https://www.thieme-connect.com/products/ejournals/html/10.4338/ACI-2012-05-RA-0017#N10CC5" TargetMode="External"/><Relationship Id="rId8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4.png"/><Relationship Id="rId10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9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7.png"/><Relationship Id="rId7" Type="http://schemas.openxmlformats.org/officeDocument/2006/relationships/image" Target="../media/image6.png"/><Relationship Id="rId8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/>
          <p:nvPr/>
        </p:nvSpPr>
        <p:spPr>
          <a:xfrm>
            <a:off x="76100" y="1220275"/>
            <a:ext cx="7160100" cy="8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0">
                <a:solidFill>
                  <a:schemeClr val="accent5"/>
                </a:solidFill>
                <a:latin typeface="Google Sans"/>
                <a:ea typeface="Google Sans"/>
                <a:cs typeface="Google Sans"/>
                <a:sym typeface="Google Sans"/>
              </a:rPr>
              <a:t>FloWell - Team 4</a:t>
            </a:r>
            <a:endParaRPr b="1" sz="6000">
              <a:solidFill>
                <a:schemeClr val="accent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 rotWithShape="1">
          <a:blip r:embed="rId3">
            <a:alphaModFix/>
          </a:blip>
          <a:srcRect b="0" l="5611" r="5602" t="0"/>
          <a:stretch/>
        </p:blipFill>
        <p:spPr>
          <a:xfrm>
            <a:off x="457200" y="4392750"/>
            <a:ext cx="2533406" cy="457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14"/>
          <p:cNvGrpSpPr/>
          <p:nvPr/>
        </p:nvGrpSpPr>
        <p:grpSpPr>
          <a:xfrm>
            <a:off x="5356862" y="-40676"/>
            <a:ext cx="3883740" cy="5282878"/>
            <a:chOff x="5356862" y="-40676"/>
            <a:chExt cx="3883740" cy="5282878"/>
          </a:xfrm>
        </p:grpSpPr>
        <p:pic>
          <p:nvPicPr>
            <p:cNvPr id="74" name="Google Shape;74;p1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6243431" y="-13100"/>
              <a:ext cx="2900569" cy="51565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5" name="Google Shape;75;p14"/>
            <p:cNvSpPr/>
            <p:nvPr/>
          </p:nvSpPr>
          <p:spPr>
            <a:xfrm>
              <a:off x="6243425" y="-40676"/>
              <a:ext cx="616500" cy="644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4"/>
            <p:cNvSpPr/>
            <p:nvPr/>
          </p:nvSpPr>
          <p:spPr>
            <a:xfrm>
              <a:off x="6859913" y="603388"/>
              <a:ext cx="616500" cy="616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6243425" y="3294000"/>
              <a:ext cx="616500" cy="188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6243413" y="3910488"/>
              <a:ext cx="616500" cy="616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6214251" y="3294000"/>
              <a:ext cx="645600" cy="616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6243437" y="3910500"/>
              <a:ext cx="1233000" cy="616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81" name="Google Shape;81;p14"/>
            <p:cNvPicPr preferRelativeResize="0"/>
            <p:nvPr/>
          </p:nvPicPr>
          <p:blipFill rotWithShape="1">
            <a:blip r:embed="rId4">
              <a:alphaModFix/>
            </a:blip>
            <a:srcRect b="52290" l="29765" r="56855" t="40184"/>
            <a:stretch/>
          </p:blipFill>
          <p:spPr>
            <a:xfrm>
              <a:off x="5632325" y="3913200"/>
              <a:ext cx="611101" cy="6110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" name="Google Shape;82;p14"/>
            <p:cNvPicPr preferRelativeResize="0"/>
            <p:nvPr/>
          </p:nvPicPr>
          <p:blipFill rotWithShape="1">
            <a:blip r:embed="rId4">
              <a:alphaModFix/>
            </a:blip>
            <a:srcRect b="67629" l="23213" r="63407" t="24844"/>
            <a:stretch/>
          </p:blipFill>
          <p:spPr>
            <a:xfrm>
              <a:off x="5632325" y="-10400"/>
              <a:ext cx="611101" cy="6110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3" name="Google Shape;83;p14"/>
            <p:cNvSpPr/>
            <p:nvPr/>
          </p:nvSpPr>
          <p:spPr>
            <a:xfrm>
              <a:off x="8527502" y="1219900"/>
              <a:ext cx="713100" cy="616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7476425" y="4527002"/>
              <a:ext cx="616500" cy="71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5356862" y="4527000"/>
              <a:ext cx="1233000" cy="616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/>
          <p:nvPr/>
        </p:nvSpPr>
        <p:spPr>
          <a:xfrm>
            <a:off x="417750" y="271900"/>
            <a:ext cx="3830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en-GB" sz="3000">
                <a:solidFill>
                  <a:schemeClr val="accent5"/>
                </a:solidFill>
                <a:latin typeface="Google Sans"/>
                <a:ea typeface="Google Sans"/>
                <a:cs typeface="Google Sans"/>
                <a:sym typeface="Google Sans"/>
              </a:rPr>
              <a:t>The problem:</a:t>
            </a:r>
            <a:endParaRPr sz="3000">
              <a:solidFill>
                <a:schemeClr val="accent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1" name="Google Shape;91;p15"/>
          <p:cNvSpPr txBox="1"/>
          <p:nvPr/>
        </p:nvSpPr>
        <p:spPr>
          <a:xfrm>
            <a:off x="457200" y="695700"/>
            <a:ext cx="3249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Inpatient Electronic Health Records are difficult to navigate and make understanding a patient’s journey time-consuming.</a:t>
            </a:r>
            <a:endParaRPr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 rotWithShape="1">
          <a:blip r:embed="rId3">
            <a:alphaModFix/>
          </a:blip>
          <a:srcRect b="5240" l="3280" r="-3280" t="28256"/>
          <a:stretch/>
        </p:blipFill>
        <p:spPr>
          <a:xfrm>
            <a:off x="4500725" y="309413"/>
            <a:ext cx="8128000" cy="4524676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/>
        </p:nvSpPr>
        <p:spPr>
          <a:xfrm>
            <a:off x="5166275" y="4791600"/>
            <a:ext cx="3462000" cy="35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999999"/>
                </a:solidFill>
              </a:rPr>
              <a:t>Synthetic patient notes created using Vertex API</a:t>
            </a:r>
            <a:endParaRPr sz="1200">
              <a:solidFill>
                <a:srgbClr val="999999"/>
              </a:solidFill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2975400" y="2948500"/>
            <a:ext cx="1661700" cy="13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chemeClr val="lt1"/>
                </a:solidFill>
              </a:rPr>
              <a:t>75% of clinicians report that long EPR notes increase stress </a:t>
            </a:r>
            <a:endParaRPr b="1" sz="1500">
              <a:solidFill>
                <a:schemeClr val="lt1"/>
              </a:solidFill>
            </a:endParaRPr>
          </a:p>
        </p:txBody>
      </p:sp>
      <p:sp>
        <p:nvSpPr>
          <p:cNvPr id="95" name="Google Shape;95;p15"/>
          <p:cNvSpPr txBox="1"/>
          <p:nvPr/>
        </p:nvSpPr>
        <p:spPr>
          <a:xfrm>
            <a:off x="417750" y="1687700"/>
            <a:ext cx="2226300" cy="7233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75% of clinicians</a:t>
            </a:r>
            <a:r>
              <a:rPr b="1" lang="en-GB" sz="1300">
                <a:solidFill>
                  <a:srgbClr val="6D9EEB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report that reading through long &amp; complex notes increases stress </a:t>
            </a:r>
            <a:r>
              <a:rPr baseline="30000"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(1)</a:t>
            </a:r>
            <a:endParaRPr baseline="30000" sz="11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96" name="Google Shape;9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28088" y="255925"/>
            <a:ext cx="92695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5"/>
          <p:cNvSpPr txBox="1"/>
          <p:nvPr/>
        </p:nvSpPr>
        <p:spPr>
          <a:xfrm>
            <a:off x="1526025" y="2548400"/>
            <a:ext cx="2567400" cy="794100"/>
          </a:xfrm>
          <a:prstGeom prst="rect">
            <a:avLst/>
          </a:prstGeom>
          <a:solidFill>
            <a:srgbClr val="F9CB9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More time spent on EPRs </a:t>
            </a:r>
            <a:r>
              <a:rPr b="1" lang="en-GB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increased fatigue</a:t>
            </a:r>
            <a:r>
              <a:rPr lang="en-GB" sz="1200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and made clinicians</a:t>
            </a:r>
            <a:r>
              <a:rPr lang="en-GB" sz="12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-GB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less efficient</a:t>
            </a:r>
            <a:r>
              <a:rPr lang="en-GB" sz="1100">
                <a:solidFill>
                  <a:srgbClr val="999999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in patient care. </a:t>
            </a:r>
            <a:r>
              <a:rPr baseline="30000"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(2)</a:t>
            </a:r>
            <a:endParaRPr b="1" baseline="30000" sz="12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493950" y="3479900"/>
            <a:ext cx="2133000" cy="723300"/>
          </a:xfrm>
          <a:prstGeom prst="rect">
            <a:avLst/>
          </a:prstGeom>
          <a:solidFill>
            <a:srgbClr val="B6D7A8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Poor communication</a:t>
            </a:r>
            <a:r>
              <a:rPr lang="en-GB" sz="13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is one of the</a:t>
            </a: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b="1" lang="en-GB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biggest risks</a:t>
            </a:r>
            <a:r>
              <a:rPr lang="en-GB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for inpatient care. </a:t>
            </a:r>
            <a:r>
              <a:rPr baseline="30000"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(3)</a:t>
            </a:r>
            <a:endParaRPr baseline="30000" sz="11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99" name="Google Shape;99;p15"/>
          <p:cNvSpPr txBox="1"/>
          <p:nvPr/>
        </p:nvSpPr>
        <p:spPr>
          <a:xfrm>
            <a:off x="1660400" y="4340600"/>
            <a:ext cx="2484900" cy="723300"/>
          </a:xfrm>
          <a:prstGeom prst="rect">
            <a:avLst/>
          </a:prstGeom>
          <a:solidFill>
            <a:srgbClr val="E6B8A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Only 59.9% of patients</a:t>
            </a:r>
            <a:r>
              <a:rPr lang="en-GB" sz="12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r>
              <a:rPr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can state their diagnosis and management </a:t>
            </a:r>
            <a:r>
              <a:rPr b="1" lang="en-GB" sz="1200">
                <a:solidFill>
                  <a:schemeClr val="accent2"/>
                </a:solidFill>
                <a:latin typeface="Google Sans"/>
                <a:ea typeface="Google Sans"/>
                <a:cs typeface="Google Sans"/>
                <a:sym typeface="Google Sans"/>
              </a:rPr>
              <a:t>correctly</a:t>
            </a:r>
            <a:r>
              <a:rPr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 after discharge.</a:t>
            </a:r>
            <a:r>
              <a:rPr baseline="30000" lang="en-GB" sz="1100">
                <a:solidFill>
                  <a:srgbClr val="666666"/>
                </a:solidFill>
                <a:latin typeface="Google Sans"/>
                <a:ea typeface="Google Sans"/>
                <a:cs typeface="Google Sans"/>
                <a:sym typeface="Google Sans"/>
              </a:rPr>
              <a:t>(4)</a:t>
            </a:r>
            <a:endParaRPr baseline="30000" sz="1100">
              <a:solidFill>
                <a:srgbClr val="66666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/>
        </p:nvSpPr>
        <p:spPr>
          <a:xfrm>
            <a:off x="417750" y="476075"/>
            <a:ext cx="3327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en-GB" sz="3000">
                <a:solidFill>
                  <a:schemeClr val="accent5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sz="3000">
              <a:solidFill>
                <a:schemeClr val="accent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5" name="Google Shape;105;p16"/>
          <p:cNvSpPr txBox="1"/>
          <p:nvPr/>
        </p:nvSpPr>
        <p:spPr>
          <a:xfrm>
            <a:off x="152400" y="2645875"/>
            <a:ext cx="30000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Navigational tools and summarisation of notes improved quality of care, reduced clinical burden reduced and clinician stress. </a:t>
            </a:r>
            <a:r>
              <a:rPr baseline="30000"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(5)</a:t>
            </a:r>
            <a:endParaRPr baseline="30000" sz="12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5614975" y="0"/>
            <a:ext cx="6111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6226075" y="1370400"/>
            <a:ext cx="6111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5550425" y="1616425"/>
            <a:ext cx="12867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5550425" y="2050325"/>
            <a:ext cx="675600" cy="788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6226075" y="1616425"/>
            <a:ext cx="6111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6226075" y="2834425"/>
            <a:ext cx="6111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2" name="Google Shape;112;p16"/>
          <p:cNvSpPr/>
          <p:nvPr/>
        </p:nvSpPr>
        <p:spPr>
          <a:xfrm>
            <a:off x="5614975" y="2834425"/>
            <a:ext cx="18333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3" name="Google Shape;113;p16"/>
          <p:cNvSpPr/>
          <p:nvPr/>
        </p:nvSpPr>
        <p:spPr>
          <a:xfrm>
            <a:off x="7448275" y="2227525"/>
            <a:ext cx="6111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4" name="Google Shape;114;p16"/>
          <p:cNvSpPr/>
          <p:nvPr/>
        </p:nvSpPr>
        <p:spPr>
          <a:xfrm>
            <a:off x="8059375" y="3445525"/>
            <a:ext cx="6111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5" name="Google Shape;115;p16"/>
          <p:cNvSpPr/>
          <p:nvPr/>
        </p:nvSpPr>
        <p:spPr>
          <a:xfrm>
            <a:off x="8059375" y="1616425"/>
            <a:ext cx="6111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6" name="Google Shape;116;p16"/>
          <p:cNvSpPr/>
          <p:nvPr/>
        </p:nvSpPr>
        <p:spPr>
          <a:xfrm>
            <a:off x="7448275" y="606900"/>
            <a:ext cx="611100" cy="611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17" name="Google Shape;117;p16"/>
          <p:cNvSpPr/>
          <p:nvPr/>
        </p:nvSpPr>
        <p:spPr>
          <a:xfrm>
            <a:off x="5425425" y="3371525"/>
            <a:ext cx="800700" cy="684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48126" l="0" r="0" t="31745"/>
          <a:stretch/>
        </p:blipFill>
        <p:spPr>
          <a:xfrm>
            <a:off x="3042750" y="3975575"/>
            <a:ext cx="2780550" cy="684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 txBox="1"/>
          <p:nvPr/>
        </p:nvSpPr>
        <p:spPr>
          <a:xfrm>
            <a:off x="3181725" y="2635675"/>
            <a:ext cx="32490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Using StreamLit and Gemini API, create a dynamic timeline with summaries of the patient journey for different audiences.</a:t>
            </a:r>
            <a:endParaRPr sz="12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cxnSp>
        <p:nvCxnSpPr>
          <p:cNvPr id="120" name="Google Shape;120;p16"/>
          <p:cNvCxnSpPr/>
          <p:nvPr/>
        </p:nvCxnSpPr>
        <p:spPr>
          <a:xfrm flipH="1" rot="10800000">
            <a:off x="124575" y="2253663"/>
            <a:ext cx="8920800" cy="594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1" name="Google Shape;121;p16"/>
          <p:cNvSpPr txBox="1"/>
          <p:nvPr/>
        </p:nvSpPr>
        <p:spPr>
          <a:xfrm>
            <a:off x="6129325" y="2645875"/>
            <a:ext cx="30000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GB" sz="12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A demo web app based on a set of medical notes for a 17-day stay in hospital, with summaries for clinician and patient.</a:t>
            </a:r>
            <a:endParaRPr sz="12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2" name="Google Shape;122;p16"/>
          <p:cNvSpPr/>
          <p:nvPr/>
        </p:nvSpPr>
        <p:spPr>
          <a:xfrm>
            <a:off x="1069575" y="1948900"/>
            <a:ext cx="736500" cy="684900"/>
          </a:xfrm>
          <a:prstGeom prst="ellipse">
            <a:avLst/>
          </a:prstGeom>
          <a:solidFill>
            <a:schemeClr val="lt1"/>
          </a:solidFill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6"/>
          <p:cNvSpPr/>
          <p:nvPr/>
        </p:nvSpPr>
        <p:spPr>
          <a:xfrm>
            <a:off x="4216725" y="1948900"/>
            <a:ext cx="736500" cy="684900"/>
          </a:xfrm>
          <a:prstGeom prst="ellipse">
            <a:avLst/>
          </a:prstGeom>
          <a:solidFill>
            <a:schemeClr val="lt1"/>
          </a:solidFill>
          <a:ln cap="flat" cmpd="sng" w="38100">
            <a:solidFill>
              <a:srgbClr val="FF99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6837125" y="1948900"/>
            <a:ext cx="736500" cy="684900"/>
          </a:xfrm>
          <a:prstGeom prst="ellipse">
            <a:avLst/>
          </a:prstGeom>
          <a:solidFill>
            <a:schemeClr val="lt1"/>
          </a:solidFill>
          <a:ln cap="flat" cmpd="sng" w="38100">
            <a:solidFill>
              <a:srgbClr val="93C4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6"/>
          <p:cNvSpPr txBox="1"/>
          <p:nvPr/>
        </p:nvSpPr>
        <p:spPr>
          <a:xfrm>
            <a:off x="3664325" y="1561750"/>
            <a:ext cx="202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-GB" sz="12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What do you plan to do?</a:t>
            </a:r>
            <a:endParaRPr sz="12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6" name="Google Shape;126;p16"/>
          <p:cNvSpPr txBox="1"/>
          <p:nvPr/>
        </p:nvSpPr>
        <p:spPr>
          <a:xfrm>
            <a:off x="6267700" y="1567525"/>
            <a:ext cx="2026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What will you deliver?</a:t>
            </a:r>
            <a:endParaRPr sz="12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27" name="Google Shape;127;p16"/>
          <p:cNvSpPr txBox="1"/>
          <p:nvPr/>
        </p:nvSpPr>
        <p:spPr>
          <a:xfrm>
            <a:off x="228600" y="156752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b="1" lang="en-GB" sz="12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What did you map out as the solution?</a:t>
            </a:r>
            <a:endParaRPr/>
          </a:p>
        </p:txBody>
      </p:sp>
      <p:sp>
        <p:nvSpPr>
          <p:cNvPr id="128" name="Google Shape;128;p16"/>
          <p:cNvSpPr txBox="1"/>
          <p:nvPr/>
        </p:nvSpPr>
        <p:spPr>
          <a:xfrm>
            <a:off x="3609600" y="4557900"/>
            <a:ext cx="424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FloWell</a:t>
            </a:r>
            <a:endParaRPr sz="280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7" title="dem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51775"/>
            <a:ext cx="914401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8"/>
          <p:cNvSpPr txBox="1"/>
          <p:nvPr/>
        </p:nvSpPr>
        <p:spPr>
          <a:xfrm>
            <a:off x="417750" y="476075"/>
            <a:ext cx="3327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b="1" lang="en-GB" sz="3000">
                <a:solidFill>
                  <a:schemeClr val="accent5"/>
                </a:solidFill>
                <a:latin typeface="Google Sans"/>
                <a:ea typeface="Google Sans"/>
                <a:cs typeface="Google Sans"/>
                <a:sym typeface="Google Sans"/>
              </a:rPr>
              <a:t>References</a:t>
            </a:r>
            <a:endParaRPr sz="3000">
              <a:solidFill>
                <a:schemeClr val="accent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18"/>
          <p:cNvSpPr txBox="1"/>
          <p:nvPr/>
        </p:nvSpPr>
        <p:spPr>
          <a:xfrm>
            <a:off x="417750" y="1172950"/>
            <a:ext cx="6998400" cy="26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Google Sans"/>
              <a:buAutoNum type="arabicPeriod"/>
            </a:pPr>
            <a:r>
              <a:rPr lang="en-GB" sz="16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3"/>
              </a:rPr>
              <a:t>https://jamanetwork.com/journals/jamanetworkopen/article-abstract/2748054</a:t>
            </a:r>
            <a:endParaRPr sz="16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Google Sans"/>
              <a:buAutoNum type="arabicPeriod"/>
            </a:pPr>
            <a:r>
              <a:rPr lang="en-GB" sz="16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4"/>
              </a:rPr>
              <a:t>https://jamanetwork.com/journals/jamanetworkopen/article-abstract/2766836</a:t>
            </a:r>
            <a:r>
              <a:rPr lang="en-GB" sz="16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6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Google Sans"/>
              <a:buAutoNum type="arabicPeriod"/>
            </a:pPr>
            <a:r>
              <a:rPr lang="en-GB" sz="16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5"/>
              </a:rPr>
              <a:t>https://www.england.nhs.uk/wp-content/uploads/2022/03/spoken-communication-and-patient-safety-in-the-nhs-full-report.pdf</a:t>
            </a:r>
            <a:r>
              <a:rPr lang="en-GB" sz="16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6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Google Sans"/>
              <a:buAutoNum type="arabicPeriod"/>
            </a:pPr>
            <a:r>
              <a:rPr lang="en-GB" sz="16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6"/>
              </a:rPr>
              <a:t>https://www.ncbi.nlm.nih.gov/pmc/articles/PMC4419897/</a:t>
            </a:r>
            <a:r>
              <a:rPr lang="en-GB" sz="16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6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Google Sans"/>
              <a:buAutoNum type="arabicPeriod"/>
            </a:pPr>
            <a:r>
              <a:rPr lang="en-GB" sz="1600" u="sng">
                <a:solidFill>
                  <a:schemeClr val="hlink"/>
                </a:solidFill>
                <a:latin typeface="Google Sans"/>
                <a:ea typeface="Google Sans"/>
                <a:cs typeface="Google Sans"/>
                <a:sym typeface="Google Sans"/>
                <a:hlinkClick r:id="rId7"/>
              </a:rPr>
              <a:t>https://www.thieme-connect.com/products/ejournals/html/10.4338/ACI-2012-05-RA-0017#N10CC5</a:t>
            </a:r>
            <a:r>
              <a:rPr lang="en-GB" sz="1600">
                <a:solidFill>
                  <a:schemeClr val="accent6"/>
                </a:solidFill>
                <a:latin typeface="Google Sans"/>
                <a:ea typeface="Google Sans"/>
                <a:cs typeface="Google Sans"/>
                <a:sym typeface="Google Sans"/>
              </a:rPr>
              <a:t> </a:t>
            </a:r>
            <a:endParaRPr sz="1600">
              <a:solidFill>
                <a:schemeClr val="accent6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40" name="Google Shape;140;p18"/>
          <p:cNvPicPr preferRelativeResize="0"/>
          <p:nvPr/>
        </p:nvPicPr>
        <p:blipFill rotWithShape="1">
          <a:blip r:embed="rId8">
            <a:alphaModFix/>
          </a:blip>
          <a:srcRect b="6030" l="0" r="0" t="81758"/>
          <a:stretch/>
        </p:blipFill>
        <p:spPr>
          <a:xfrm>
            <a:off x="5827600" y="4524550"/>
            <a:ext cx="2780550" cy="41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8"/>
          <p:cNvPicPr preferRelativeResize="0"/>
          <p:nvPr/>
        </p:nvPicPr>
        <p:blipFill rotWithShape="1">
          <a:blip r:embed="rId8">
            <a:alphaModFix/>
          </a:blip>
          <a:srcRect b="42907" l="0" r="0" t="29991"/>
          <a:stretch/>
        </p:blipFill>
        <p:spPr>
          <a:xfrm>
            <a:off x="5827600" y="3602425"/>
            <a:ext cx="2780550" cy="922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/>
          <p:nvPr/>
        </p:nvSpPr>
        <p:spPr>
          <a:xfrm>
            <a:off x="5805979" y="3015175"/>
            <a:ext cx="973500" cy="97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47" name="Google Shape;147;p19"/>
          <p:cNvSpPr/>
          <p:nvPr/>
        </p:nvSpPr>
        <p:spPr>
          <a:xfrm>
            <a:off x="7039297" y="3015175"/>
            <a:ext cx="973500" cy="97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48" name="Google Shape;148;p19"/>
          <p:cNvSpPr txBox="1"/>
          <p:nvPr/>
        </p:nvSpPr>
        <p:spPr>
          <a:xfrm>
            <a:off x="5805950" y="4038739"/>
            <a:ext cx="973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John</a:t>
            </a:r>
            <a:endParaRPr b="1" sz="11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Kideys</a:t>
            </a:r>
            <a:endParaRPr b="1" sz="11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9" name="Google Shape;149;p19"/>
          <p:cNvSpPr txBox="1"/>
          <p:nvPr/>
        </p:nvSpPr>
        <p:spPr>
          <a:xfrm>
            <a:off x="5936299" y="3308525"/>
            <a:ext cx="712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</a:rPr>
              <a:t>image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50" name="Google Shape;150;p19"/>
          <p:cNvSpPr txBox="1"/>
          <p:nvPr/>
        </p:nvSpPr>
        <p:spPr>
          <a:xfrm>
            <a:off x="7169626" y="3308525"/>
            <a:ext cx="712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</a:rPr>
              <a:t>image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51" name="Google Shape;151;p19"/>
          <p:cNvSpPr txBox="1"/>
          <p:nvPr/>
        </p:nvSpPr>
        <p:spPr>
          <a:xfrm>
            <a:off x="7040647" y="4038739"/>
            <a:ext cx="973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Hae Seung Chung</a:t>
            </a:r>
            <a:endParaRPr sz="1100">
              <a:solidFill>
                <a:schemeClr val="accent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2" name="Google Shape;152;p19"/>
          <p:cNvSpPr/>
          <p:nvPr/>
        </p:nvSpPr>
        <p:spPr>
          <a:xfrm>
            <a:off x="5093954" y="1294075"/>
            <a:ext cx="973500" cy="97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53" name="Google Shape;153;p19"/>
          <p:cNvSpPr/>
          <p:nvPr/>
        </p:nvSpPr>
        <p:spPr>
          <a:xfrm>
            <a:off x="6327272" y="1294075"/>
            <a:ext cx="973500" cy="97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54" name="Google Shape;154;p19"/>
          <p:cNvSpPr txBox="1"/>
          <p:nvPr/>
        </p:nvSpPr>
        <p:spPr>
          <a:xfrm>
            <a:off x="5070625" y="2317650"/>
            <a:ext cx="1073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Emily Fenby-Taylor</a:t>
            </a:r>
            <a:endParaRPr sz="11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19"/>
          <p:cNvSpPr txBox="1"/>
          <p:nvPr/>
        </p:nvSpPr>
        <p:spPr>
          <a:xfrm>
            <a:off x="5224274" y="1587425"/>
            <a:ext cx="712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</a:rPr>
              <a:t>image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56" name="Google Shape;156;p19"/>
          <p:cNvSpPr txBox="1"/>
          <p:nvPr/>
        </p:nvSpPr>
        <p:spPr>
          <a:xfrm>
            <a:off x="6457601" y="1587425"/>
            <a:ext cx="712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</a:rPr>
              <a:t>image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57" name="Google Shape;157;p19"/>
          <p:cNvSpPr/>
          <p:nvPr/>
        </p:nvSpPr>
        <p:spPr>
          <a:xfrm>
            <a:off x="7573121" y="1294075"/>
            <a:ext cx="973500" cy="97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58" name="Google Shape;158;p19"/>
          <p:cNvSpPr txBox="1"/>
          <p:nvPr/>
        </p:nvSpPr>
        <p:spPr>
          <a:xfrm>
            <a:off x="7703450" y="1587425"/>
            <a:ext cx="712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</a:rPr>
              <a:t>image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59" name="Google Shape;159;p19"/>
          <p:cNvSpPr txBox="1"/>
          <p:nvPr/>
        </p:nvSpPr>
        <p:spPr>
          <a:xfrm>
            <a:off x="6229025" y="2317650"/>
            <a:ext cx="1073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Tobi Alli-Balogun </a:t>
            </a:r>
            <a:endParaRPr sz="11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19"/>
          <p:cNvSpPr txBox="1"/>
          <p:nvPr/>
        </p:nvSpPr>
        <p:spPr>
          <a:xfrm>
            <a:off x="7574500" y="2317650"/>
            <a:ext cx="9735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Khizer Iqbal</a:t>
            </a:r>
            <a:endParaRPr sz="1100">
              <a:solidFill>
                <a:schemeClr val="accent4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417750" y="476075"/>
            <a:ext cx="3327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t/>
            </a:r>
            <a:endParaRPr sz="3000">
              <a:solidFill>
                <a:schemeClr val="accent5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2" name="Google Shape;162;p19"/>
          <p:cNvPicPr preferRelativeResize="0"/>
          <p:nvPr/>
        </p:nvPicPr>
        <p:blipFill rotWithShape="1">
          <a:blip r:embed="rId3">
            <a:alphaModFix/>
          </a:blip>
          <a:srcRect b="0" l="5611" r="5602" t="0"/>
          <a:stretch/>
        </p:blipFill>
        <p:spPr>
          <a:xfrm>
            <a:off x="457200" y="4392750"/>
            <a:ext cx="2533406" cy="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9"/>
          <p:cNvSpPr/>
          <p:nvPr/>
        </p:nvSpPr>
        <p:spPr>
          <a:xfrm>
            <a:off x="4579357" y="3015175"/>
            <a:ext cx="973500" cy="97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64" name="Google Shape;164;p19"/>
          <p:cNvSpPr txBox="1"/>
          <p:nvPr/>
        </p:nvSpPr>
        <p:spPr>
          <a:xfrm>
            <a:off x="4579328" y="4038739"/>
            <a:ext cx="973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Kristian</a:t>
            </a:r>
            <a:endParaRPr b="1" sz="11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Litsis</a:t>
            </a:r>
            <a:endParaRPr b="1" sz="11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19"/>
          <p:cNvSpPr txBox="1"/>
          <p:nvPr/>
        </p:nvSpPr>
        <p:spPr>
          <a:xfrm>
            <a:off x="4709677" y="3308525"/>
            <a:ext cx="712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2"/>
                </a:solidFill>
              </a:rPr>
              <a:t>image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66" name="Google Shape;166;p19"/>
          <p:cNvSpPr/>
          <p:nvPr/>
        </p:nvSpPr>
        <p:spPr>
          <a:xfrm>
            <a:off x="3867332" y="1294075"/>
            <a:ext cx="973500" cy="97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/>
          </a:p>
        </p:txBody>
      </p:sp>
      <p:sp>
        <p:nvSpPr>
          <p:cNvPr id="167" name="Google Shape;167;p19"/>
          <p:cNvSpPr txBox="1"/>
          <p:nvPr/>
        </p:nvSpPr>
        <p:spPr>
          <a:xfrm>
            <a:off x="3867303" y="2317639"/>
            <a:ext cx="973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accent1"/>
                </a:solidFill>
                <a:latin typeface="Google Sans"/>
                <a:ea typeface="Google Sans"/>
                <a:cs typeface="Google Sans"/>
                <a:sym typeface="Google Sans"/>
              </a:rPr>
              <a:t>Wunmi Oluokun</a:t>
            </a:r>
            <a:endParaRPr b="1" sz="1100">
              <a:solidFill>
                <a:schemeClr val="accent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168" name="Google Shape;16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07800" y="1304575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4025" y="1284150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60600" y="1304525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93650" y="3025625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16475" y="3025675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881625" y="1284150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19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056063" y="3025675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 rotWithShape="1">
          <a:blip r:embed="rId11">
            <a:alphaModFix/>
          </a:blip>
          <a:srcRect b="19041" l="0" r="0" t="0"/>
          <a:stretch/>
        </p:blipFill>
        <p:spPr>
          <a:xfrm>
            <a:off x="377675" y="1081986"/>
            <a:ext cx="3149650" cy="312034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/>
          <p:nvPr/>
        </p:nvSpPr>
        <p:spPr>
          <a:xfrm>
            <a:off x="457200" y="352925"/>
            <a:ext cx="4248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dk1"/>
                </a:solidFill>
                <a:latin typeface="Nunito Black"/>
                <a:ea typeface="Nunito Black"/>
                <a:cs typeface="Nunito Black"/>
                <a:sym typeface="Nunito Black"/>
              </a:rPr>
              <a:t>Thank you!</a:t>
            </a:r>
            <a:endParaRPr sz="3600">
              <a:solidFill>
                <a:schemeClr val="dk1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202124"/>
      </a:accent5>
      <a:accent6>
        <a:srgbClr val="9AA0A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